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D0DDD-7F34-8442-8AF7-50E6B8BFD8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744FB3-A2CA-0F49-9AA4-E36069F7FE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32389-6B22-DF4A-94B2-6E0F99EB2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35FE-0385-F14B-BF61-4AD90F294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51705-A94C-0542-85DE-4E829BA7E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C1FFC-0593-D243-8D63-4285B81B1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6BE228-8FCD-C147-89E4-6E3B24E0E5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D6F68-3709-3D41-AEE9-6C2779071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65589-9FB7-1D42-9782-C830E19A6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AAD3A-EAC9-CD43-B66F-5E303A3EA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23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39ECC6-CD0F-7640-81EB-92BD73E2BC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DB50C-2332-0248-AF58-15E258365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C1984-F94B-4D46-912D-65AE0D375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36691-6919-3642-A226-B4920E65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A1160-B13A-984A-B581-54F9DB3EA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4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B78E2-169F-1A45-8DCB-06C80EB08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E7E9F-AD22-D646-8D5B-F363940E8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F69DD-58C5-B74D-92D7-FE003EC1C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E9185-1503-0746-B3EF-378E466A2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D1A1C-FBBA-A04A-9C46-97AF4C9A9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64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66341-D6DB-E34E-9D25-46F17BD30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73743-A47A-6C4E-AEE3-FDA218EB0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1EB6F-4624-DB4E-B7B5-25567656E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176B4-4534-3545-9E38-445007DA0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A2DA5-D6A3-4D49-8A8A-4DF7AE755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2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19724-9FA9-1F43-A55B-9BD907219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1DBA6-0DF9-2F40-B51B-00403F2B98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CA0F9-D49C-694F-AE48-EF6087F77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85BB7-48BF-F34F-9988-0BD762F16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6F1956-2A7D-3C45-B4DA-B154209BE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D554F2-9AA8-F64D-B5CC-155F14E8D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1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09DD8-348A-944D-9EE5-BC1A0035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0C857-091B-F04B-BAC5-D8B7CC0A9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E5BF30-0705-7B45-9FA7-31D8337D3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439C4F-1AC3-8342-B449-90F0461AF2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053907-83FB-2243-ADA1-A3E4D4393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0A24A-F6CF-F241-B373-C7D97CBD6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89F941-04CC-3E4F-8558-3F9545778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0AE050-2FF2-204A-B000-BECF6E085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62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15F46-97E2-D246-8659-C0B9EE050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6E553A-0338-8544-8597-9F682E1D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850AAB-E1F4-3D41-A236-5C96D0E2F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0C172-50FF-F24B-8433-6E028390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503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20D287-1F9F-F746-9D5F-2240441A5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F672D3-EC92-0244-BF82-CF319171E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2A75F4-FD65-BA4E-8AD6-B66EA8E39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1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18C73-83B4-014A-9FAA-5AF4B20A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3AB0A-87CA-DA4E-9051-6E745F58C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775AC9-FB30-0942-B260-6C34CD969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1A49D-60E8-6142-90BB-53996D723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F71A55-C806-3140-8E4D-A3B9EF011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CC37FC-7B79-EB4C-9557-738015327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78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37D44-0DC5-F44F-BD4B-7A3DAB954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A0F845-2BF6-2844-BDCD-CE5D60E4CF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E4084-DCA5-7545-9796-B6DD80423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338049-165B-7E49-8C4C-4BA58B147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DDC882-6B74-5A4B-96A4-7F7746D6D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2786F-88E7-E94A-A019-35B3D51AD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041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B8A403-E1ED-8449-9F43-3DF63937D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5ECDDD-8BAF-EF44-8768-930D603BCD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3C44E-6EC1-2742-BA43-19FD2A83E6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E6A62-F96A-5C48-B80A-884438ACA67D}" type="datetimeFigureOut">
              <a:rPr lang="en-US" smtClean="0"/>
              <a:t>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F5ED4-E5B7-AF4D-BFE5-43A996990C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9DF28-B229-E742-83F0-1060BE4C0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08C25-AF19-944D-A86F-3D1D514D9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778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ullrich@sans.edu" TargetMode="External"/><Relationship Id="rId2" Type="http://schemas.openxmlformats.org/officeDocument/2006/relationships/hyperlink" Target="https://isc.sans.edu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xygen-icons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sa.gov/News-Features/News-Stories/Article-View/Article/2056772/a-very-important-patch-tuesday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F7C94-114B-EB40-B563-04583F20D2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To Tell Your Boss About CVE 2020-0601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1175DB-A58A-6347-9244-C921EA8D1C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9990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Creative Common License. Feel free to use / modify. We appreciate credit and more importantly feedback.</a:t>
            </a:r>
          </a:p>
          <a:p>
            <a:r>
              <a:rPr lang="en-US" dirty="0">
                <a:hlinkClick r:id="rId2"/>
              </a:rPr>
              <a:t>https://isc.sans.edu</a:t>
            </a:r>
            <a:endParaRPr lang="en-US" dirty="0"/>
          </a:p>
          <a:p>
            <a:r>
              <a:rPr lang="en-US" dirty="0">
                <a:hlinkClick r:id="rId3"/>
              </a:rPr>
              <a:t>jullrich@sans.edu</a:t>
            </a:r>
            <a:r>
              <a:rPr lang="en-US" dirty="0"/>
              <a:t> / @</a:t>
            </a:r>
            <a:r>
              <a:rPr lang="en-US" dirty="0" err="1"/>
              <a:t>sans_isc</a:t>
            </a:r>
            <a:endParaRPr lang="en-US" dirty="0"/>
          </a:p>
          <a:p>
            <a:endParaRPr lang="en-US" dirty="0"/>
          </a:p>
          <a:p>
            <a:r>
              <a:rPr lang="en-US" dirty="0"/>
              <a:t>Icons/artwork from Oxygen team (KDE) GNU Lesser General Public License </a:t>
            </a:r>
            <a:r>
              <a:rPr lang="en-US" dirty="0">
                <a:hlinkClick r:id="rId4"/>
              </a:rPr>
              <a:t>http://www.oxygen-icons.org/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5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4F9E-DA5D-A248-8E67-799063F6C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CVE 2020-0601 Microsoft CryptoAPI Vulnerability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7E4A6-5CA3-8F44-8065-EDD3F4406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Digital Certificates and Signatures are used to protect the integrity of data and to authenticate the source.</a:t>
            </a:r>
          </a:p>
          <a:p>
            <a:r>
              <a:rPr lang="en-US" dirty="0"/>
              <a:t>Software Signatures: Identifies the author of the software (e.g. “Microsoft”).</a:t>
            </a:r>
          </a:p>
          <a:p>
            <a:r>
              <a:rPr lang="en-US" dirty="0"/>
              <a:t>TLS Certificates: Identifies the host name of a web site (e.g. “Is this https://example.com or an imposter”).</a:t>
            </a:r>
          </a:p>
          <a:p>
            <a:r>
              <a:rPr lang="en-US" dirty="0"/>
              <a:t>and many other uses...</a:t>
            </a:r>
          </a:p>
        </p:txBody>
      </p:sp>
    </p:spTree>
    <p:extLst>
      <p:ext uri="{BB962C8B-B14F-4D97-AF65-F5344CB8AC3E}">
        <p14:creationId xmlns:p14="http://schemas.microsoft.com/office/powerpoint/2010/main" val="721458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A7182-1462-474D-99BF-34BE4C6FD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CVE-2020-0601 Critical?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B31AE-4C9B-284A-BCCF-D7D43CFCF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Valid certificates are signed by a trusted certificate authority.</a:t>
            </a:r>
          </a:p>
          <a:p>
            <a:r>
              <a:rPr lang="en-US" dirty="0"/>
              <a:t>The operating system (CryptoAPI) checks:</a:t>
            </a:r>
          </a:p>
          <a:p>
            <a:pPr lvl="1"/>
            <a:r>
              <a:rPr lang="en-US" dirty="0"/>
              <a:t>Does the content of the file match the signature?</a:t>
            </a:r>
          </a:p>
          <a:p>
            <a:pPr lvl="1"/>
            <a:r>
              <a:rPr lang="en-US" dirty="0"/>
              <a:t>Was the signature created by a trusted certificate authority? Operating systems trust several different certificate authorities.</a:t>
            </a:r>
          </a:p>
          <a:p>
            <a:pPr lvl="1"/>
            <a:endParaRPr lang="en-US" dirty="0"/>
          </a:p>
          <a:p>
            <a:r>
              <a:rPr lang="en-US" dirty="0"/>
              <a:t>Due to CVE-2020-0601, it is possible to create a fake digital signature that appears to come from a trusted certificate authority.</a:t>
            </a:r>
          </a:p>
          <a:p>
            <a:r>
              <a:rPr lang="en-US" dirty="0"/>
              <a:t>Found by NSA (and considered critical by NSA)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170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15BC6-2EBE-A743-85FD-59AA34658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Neal </a:t>
            </a:r>
            <a:r>
              <a:rPr lang="en-US" dirty="0" err="1"/>
              <a:t>Ziring</a:t>
            </a:r>
            <a:r>
              <a:rPr lang="en-US" dirty="0"/>
              <a:t>, Technical Director NSA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7FC0C-B428-C245-B6F8-658C7145D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“</a:t>
            </a:r>
            <a:r>
              <a:rPr lang="en-US" sz="3200" dirty="0"/>
              <a:t>Trust mechanisms are the foundations on which the Internet operates -- and CVE-2020-0601 permits a sophisticated threat actor to subvert those very foundations.”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/>
              <a:t>“The patch is the only comprehensive means to mitigate the risk.”</a:t>
            </a:r>
          </a:p>
          <a:p>
            <a:pPr marL="0" indent="0" algn="ctr">
              <a:buNone/>
            </a:pPr>
            <a:br>
              <a:rPr lang="en-US" sz="3200" dirty="0"/>
            </a:br>
            <a:br>
              <a:rPr lang="en-US" sz="1400" dirty="0"/>
            </a:br>
            <a:r>
              <a:rPr lang="en-US" sz="1400" dirty="0">
                <a:hlinkClick r:id="rId2"/>
              </a:rPr>
              <a:t>https://www.nsa.gov/News-Features/News-Stories/Article-View/Article/2056772/a-very-important-patch-tuesday/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50175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B1CC3-2DFF-9641-BCD2-7681EC2A9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Exploit Scenario: Ransomware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E48A44-D29D-FB4A-A2E4-0E6C5C879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259" y="1803400"/>
            <a:ext cx="1625600" cy="1625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F86B4F-BEB8-2247-A8E3-F3146FF2C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6291" y="1302951"/>
            <a:ext cx="2709065" cy="26264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1670F5-BBBE-1A42-BA0F-669431C75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172" y="5069102"/>
            <a:ext cx="1423773" cy="142377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AE3AD4A-E378-E94B-9303-BC32243ED881}"/>
              </a:ext>
            </a:extLst>
          </p:cNvPr>
          <p:cNvCxnSpPr/>
          <p:nvPr/>
        </p:nvCxnSpPr>
        <p:spPr>
          <a:xfrm>
            <a:off x="3286897" y="2471351"/>
            <a:ext cx="4992130" cy="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46B3E67-F9DD-6840-80B0-3227CAA0E5FB}"/>
              </a:ext>
            </a:extLst>
          </p:cNvPr>
          <p:cNvSpPr txBox="1"/>
          <p:nvPr/>
        </p:nvSpPr>
        <p:spPr>
          <a:xfrm>
            <a:off x="4104561" y="1731252"/>
            <a:ext cx="3584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User Visits Website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26BF40E-0E06-EE46-8D1E-F64373625E7E}"/>
              </a:ext>
            </a:extLst>
          </p:cNvPr>
          <p:cNvCxnSpPr>
            <a:cxnSpLocks/>
          </p:cNvCxnSpPr>
          <p:nvPr/>
        </p:nvCxnSpPr>
        <p:spPr>
          <a:xfrm flipH="1">
            <a:off x="6295697" y="3629904"/>
            <a:ext cx="2021744" cy="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D36C530-6BC1-234F-B71F-22D3F4669B0D}"/>
              </a:ext>
            </a:extLst>
          </p:cNvPr>
          <p:cNvSpPr txBox="1"/>
          <p:nvPr/>
        </p:nvSpPr>
        <p:spPr>
          <a:xfrm>
            <a:off x="6579476" y="2999226"/>
            <a:ext cx="1912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Malware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91C13FF-827C-9142-8461-DA7E5301E7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1551" y="2768493"/>
            <a:ext cx="1722821" cy="1722821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691C479-491F-4448-BA83-2B3A680C36F2}"/>
              </a:ext>
            </a:extLst>
          </p:cNvPr>
          <p:cNvCxnSpPr>
            <a:cxnSpLocks/>
          </p:cNvCxnSpPr>
          <p:nvPr/>
        </p:nvCxnSpPr>
        <p:spPr>
          <a:xfrm flipH="1">
            <a:off x="3189890" y="3584001"/>
            <a:ext cx="2021744" cy="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9A4E847-FA6F-5945-B4AD-D53AB0D6761B}"/>
              </a:ext>
            </a:extLst>
          </p:cNvPr>
          <p:cNvSpPr txBox="1"/>
          <p:nvPr/>
        </p:nvSpPr>
        <p:spPr>
          <a:xfrm>
            <a:off x="3568263" y="4326119"/>
            <a:ext cx="57333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Malware passes End Point Protection due to fake signature.</a:t>
            </a:r>
          </a:p>
          <a:p>
            <a:r>
              <a:rPr lang="en-US" sz="3200" dirty="0"/>
              <a:t>The Ransomware will now start to encrypt files.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38BB4E3-6D01-024E-A873-7F7D29BE6556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2034059" y="3582700"/>
            <a:ext cx="908079" cy="1486402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757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DD2D0-F5F0-2240-A27F-EEA30726D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2D4F9-99C7-B048-8DF3-16E7DB9FB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Initial Mitigation</a:t>
            </a:r>
          </a:p>
          <a:p>
            <a:r>
              <a:rPr lang="en-US" dirty="0"/>
              <a:t>Apply the patch.</a:t>
            </a:r>
          </a:p>
          <a:p>
            <a:r>
              <a:rPr lang="en-US" dirty="0"/>
              <a:t>Ensure endpoint protection is up to date.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Exploit Detection</a:t>
            </a:r>
          </a:p>
          <a:p>
            <a:r>
              <a:rPr lang="en-US" dirty="0"/>
              <a:t>A patched system will trigger a windows event log entry if an exploit attempt is detected.</a:t>
            </a:r>
          </a:p>
          <a:p>
            <a:r>
              <a:rPr lang="en-US" dirty="0"/>
              <a:t>Some end point protection suites have already added detection for exploit certificates.</a:t>
            </a:r>
          </a:p>
          <a:p>
            <a:r>
              <a:rPr lang="en-US" dirty="0"/>
              <a:t>Develop an action plan to deal with exploit detection / once PoC is public.</a:t>
            </a:r>
          </a:p>
        </p:txBody>
      </p:sp>
    </p:spTree>
    <p:extLst>
      <p:ext uri="{BB962C8B-B14F-4D97-AF65-F5344CB8AC3E}">
        <p14:creationId xmlns:p14="http://schemas.microsoft.com/office/powerpoint/2010/main" val="768446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1CE03-5E4C-BB4F-84AA-E2E631DE0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Time Do We Have?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A35B3-1FCE-2B49-A9CD-4901B7DEA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no public exploit yet.</a:t>
            </a:r>
          </a:p>
          <a:p>
            <a:r>
              <a:rPr lang="en-US" dirty="0"/>
              <a:t>Several researchers have claimed to be able to exploit this within hours of the vulnerability becoming public.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Likely already exploited in targeted attacks.</a:t>
            </a:r>
          </a:p>
          <a:p>
            <a:pPr marL="0" indent="0">
              <a:buNone/>
            </a:pPr>
            <a:r>
              <a:rPr lang="en-US" dirty="0"/>
              <a:t>Public exploit will likely be available soon (days..)</a:t>
            </a:r>
          </a:p>
          <a:p>
            <a:pPr marL="0" indent="0">
              <a:buNone/>
            </a:pPr>
            <a:r>
              <a:rPr lang="en-US" dirty="0"/>
              <a:t>Microsoft rates the exploitability as “likely”</a:t>
            </a:r>
          </a:p>
        </p:txBody>
      </p:sp>
    </p:spTree>
    <p:extLst>
      <p:ext uri="{BB962C8B-B14F-4D97-AF65-F5344CB8AC3E}">
        <p14:creationId xmlns:p14="http://schemas.microsoft.com/office/powerpoint/2010/main" val="162822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40C17-7B26-C84A-9487-0166E2C31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7FFAE-77FE-6A4A-A1DE-2036CD0D9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Webcast Recording: https://sans.org/cryptoapi-isc</a:t>
            </a:r>
          </a:p>
          <a:p>
            <a:r>
              <a:rPr lang="en-US" dirty="0"/>
              <a:t>ISC Patch Tuesday Blog: https://isc.sans.edu/forums/diary/Microsoft+Patch+Tuesday+for+January+2020/25710/</a:t>
            </a:r>
          </a:p>
          <a:p>
            <a:r>
              <a:rPr lang="en-US" dirty="0"/>
              <a:t>ISC Q&amp;A: (https://</a:t>
            </a:r>
            <a:r>
              <a:rPr lang="en-US" dirty="0" err="1"/>
              <a:t>isc.sans.edu</a:t>
            </a:r>
            <a:r>
              <a:rPr lang="en-US" dirty="0"/>
              <a:t>/</a:t>
            </a:r>
            <a:r>
              <a:rPr lang="en-US" dirty="0" err="1"/>
              <a:t>diary.html?storyid</a:t>
            </a:r>
            <a:r>
              <a:rPr lang="en-US" dirty="0"/>
              <a:t>=25714)</a:t>
            </a:r>
          </a:p>
          <a:p>
            <a:r>
              <a:rPr lang="en-US" dirty="0"/>
              <a:t>NSA Post: https://media.defense.gov/2020/Jan/14/2002234275/-1/-1/0/CSA-WINDOWS-10-CRYPT-LIB-20190114.PDF</a:t>
            </a:r>
          </a:p>
          <a:p>
            <a:r>
              <a:rPr lang="en-US" dirty="0"/>
              <a:t>MSFT Advisory https://portal.msrc.microsoft.com/en-US/security-guidance/advisory/CVE-2020-0601</a:t>
            </a:r>
          </a:p>
        </p:txBody>
      </p:sp>
    </p:spTree>
    <p:extLst>
      <p:ext uri="{BB962C8B-B14F-4D97-AF65-F5344CB8AC3E}">
        <p14:creationId xmlns:p14="http://schemas.microsoft.com/office/powerpoint/2010/main" val="1466506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541</Words>
  <Application>Microsoft Macintosh PowerPoint</Application>
  <PresentationFormat>Widescreen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What To Tell Your Boss About CVE 2020-0601</vt:lpstr>
      <vt:lpstr>CVE 2020-0601 Microsoft CryptoAPI Vulnerability Impact</vt:lpstr>
      <vt:lpstr>Why is CVE-2020-0601 Critical?</vt:lpstr>
      <vt:lpstr>Neal Ziring, Technical Director NSA</vt:lpstr>
      <vt:lpstr>Exploit Scenario: Ransomware</vt:lpstr>
      <vt:lpstr>Mitigation</vt:lpstr>
      <vt:lpstr>How Much Time Do We Have?</vt:lpstr>
      <vt:lpstr>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To Tell your Boss About CVE 2020-0601</dc:title>
  <dc:creator>Ullrich, Johannes</dc:creator>
  <cp:lastModifiedBy>Ullrich, Johannes</cp:lastModifiedBy>
  <cp:revision>9</cp:revision>
  <dcterms:created xsi:type="dcterms:W3CDTF">2020-01-15T14:48:49Z</dcterms:created>
  <dcterms:modified xsi:type="dcterms:W3CDTF">2020-01-15T18:53:54Z</dcterms:modified>
</cp:coreProperties>
</file>